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19138900" cy="25520650"/>
  <p:notesSz cx="6858000" cy="9144000"/>
  <p:defaultTextStyle>
    <a:defPPr>
      <a:defRPr lang="zh-CN"/>
    </a:defPPr>
    <a:lvl1pPr marL="0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4115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8229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22344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96458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70573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44688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18802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92917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82B"/>
    <a:srgbClr val="8F1324"/>
    <a:srgbClr val="D7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8" autoAdjust="0"/>
  </p:normalViewPr>
  <p:slideViewPr>
    <p:cSldViewPr snapToGrid="0" snapToObjects="1">
      <p:cViewPr varScale="1">
        <p:scale>
          <a:sx n="55" d="100"/>
          <a:sy n="55" d="100"/>
        </p:scale>
        <p:origin x="-4568" y="-112"/>
      </p:cViewPr>
      <p:guideLst>
        <p:guide orient="horz" pos="8038"/>
        <p:guide pos="60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5418" y="7927948"/>
            <a:ext cx="16268065" cy="5470398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70835" y="14461702"/>
            <a:ext cx="13397230" cy="65219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374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74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122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496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870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244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618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992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34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624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875704" y="1022014"/>
            <a:ext cx="4306253" cy="21775257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56947" y="1022014"/>
            <a:ext cx="12599776" cy="21775257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12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134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1842" y="16399381"/>
            <a:ext cx="16268065" cy="5068685"/>
          </a:xfrm>
        </p:spPr>
        <p:txBody>
          <a:bodyPr anchor="t"/>
          <a:lstStyle>
            <a:lvl1pPr algn="l">
              <a:defRPr sz="12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1842" y="10816744"/>
            <a:ext cx="16268065" cy="5582639"/>
          </a:xfrm>
        </p:spPr>
        <p:txBody>
          <a:bodyPr anchor="b"/>
          <a:lstStyle>
            <a:lvl1pPr marL="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1pPr>
            <a:lvl2pPr marL="137411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2pPr>
            <a:lvl3pPr marL="274822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412234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549645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87057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824468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9618802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10992917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02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56947" y="5954823"/>
            <a:ext cx="8453014" cy="16842448"/>
          </a:xfrm>
        </p:spPr>
        <p:txBody>
          <a:bodyPr/>
          <a:lstStyle>
            <a:lvl1pPr>
              <a:defRPr sz="8400"/>
            </a:lvl1pPr>
            <a:lvl2pPr>
              <a:defRPr sz="7200"/>
            </a:lvl2pPr>
            <a:lvl3pPr>
              <a:defRPr sz="60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728943" y="5954823"/>
            <a:ext cx="8453014" cy="16842448"/>
          </a:xfrm>
        </p:spPr>
        <p:txBody>
          <a:bodyPr/>
          <a:lstStyle>
            <a:lvl1pPr>
              <a:defRPr sz="8400"/>
            </a:lvl1pPr>
            <a:lvl2pPr>
              <a:defRPr sz="7200"/>
            </a:lvl2pPr>
            <a:lvl3pPr>
              <a:defRPr sz="60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2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56945" y="5712609"/>
            <a:ext cx="8456340" cy="2380744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4115" indent="0">
              <a:buNone/>
              <a:defRPr sz="6000" b="1"/>
            </a:lvl2pPr>
            <a:lvl3pPr marL="2748229" indent="0">
              <a:buNone/>
              <a:defRPr sz="5400" b="1"/>
            </a:lvl3pPr>
            <a:lvl4pPr marL="4122344" indent="0">
              <a:buNone/>
              <a:defRPr sz="4800" b="1"/>
            </a:lvl4pPr>
            <a:lvl5pPr marL="5496458" indent="0">
              <a:buNone/>
              <a:defRPr sz="4800" b="1"/>
            </a:lvl5pPr>
            <a:lvl6pPr marL="6870573" indent="0">
              <a:buNone/>
              <a:defRPr sz="4800" b="1"/>
            </a:lvl6pPr>
            <a:lvl7pPr marL="8244688" indent="0">
              <a:buNone/>
              <a:defRPr sz="4800" b="1"/>
            </a:lvl7pPr>
            <a:lvl8pPr marL="9618802" indent="0">
              <a:buNone/>
              <a:defRPr sz="4800" b="1"/>
            </a:lvl8pPr>
            <a:lvl9pPr marL="10992917" indent="0">
              <a:buNone/>
              <a:defRPr sz="48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56945" y="8093354"/>
            <a:ext cx="8456340" cy="14703913"/>
          </a:xfrm>
        </p:spPr>
        <p:txBody>
          <a:bodyPr/>
          <a:lstStyle>
            <a:lvl1pPr>
              <a:defRPr sz="7200"/>
            </a:lvl1pPr>
            <a:lvl2pPr>
              <a:defRPr sz="60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9722298" y="5712609"/>
            <a:ext cx="8459658" cy="2380744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4115" indent="0">
              <a:buNone/>
              <a:defRPr sz="6000" b="1"/>
            </a:lvl2pPr>
            <a:lvl3pPr marL="2748229" indent="0">
              <a:buNone/>
              <a:defRPr sz="5400" b="1"/>
            </a:lvl3pPr>
            <a:lvl4pPr marL="4122344" indent="0">
              <a:buNone/>
              <a:defRPr sz="4800" b="1"/>
            </a:lvl4pPr>
            <a:lvl5pPr marL="5496458" indent="0">
              <a:buNone/>
              <a:defRPr sz="4800" b="1"/>
            </a:lvl5pPr>
            <a:lvl6pPr marL="6870573" indent="0">
              <a:buNone/>
              <a:defRPr sz="4800" b="1"/>
            </a:lvl6pPr>
            <a:lvl7pPr marL="8244688" indent="0">
              <a:buNone/>
              <a:defRPr sz="4800" b="1"/>
            </a:lvl7pPr>
            <a:lvl8pPr marL="9618802" indent="0">
              <a:buNone/>
              <a:defRPr sz="4800" b="1"/>
            </a:lvl8pPr>
            <a:lvl9pPr marL="10992917" indent="0">
              <a:buNone/>
              <a:defRPr sz="48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9722298" y="8093354"/>
            <a:ext cx="8459658" cy="14703913"/>
          </a:xfrm>
        </p:spPr>
        <p:txBody>
          <a:bodyPr/>
          <a:lstStyle>
            <a:lvl1pPr>
              <a:defRPr sz="7200"/>
            </a:lvl1pPr>
            <a:lvl2pPr>
              <a:defRPr sz="60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13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28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29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6945" y="1016101"/>
            <a:ext cx="6296567" cy="4324332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82777" y="1016102"/>
            <a:ext cx="10699178" cy="21781169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56945" y="5340435"/>
            <a:ext cx="6296567" cy="17456836"/>
          </a:xfrm>
        </p:spPr>
        <p:txBody>
          <a:bodyPr/>
          <a:lstStyle>
            <a:lvl1pPr marL="0" indent="0">
              <a:buNone/>
              <a:defRPr sz="4200"/>
            </a:lvl1pPr>
            <a:lvl2pPr marL="1374115" indent="0">
              <a:buNone/>
              <a:defRPr sz="3600"/>
            </a:lvl2pPr>
            <a:lvl3pPr marL="2748229" indent="0">
              <a:buNone/>
              <a:defRPr sz="3000"/>
            </a:lvl3pPr>
            <a:lvl4pPr marL="4122344" indent="0">
              <a:buNone/>
              <a:defRPr sz="2700"/>
            </a:lvl4pPr>
            <a:lvl5pPr marL="5496458" indent="0">
              <a:buNone/>
              <a:defRPr sz="2700"/>
            </a:lvl5pPr>
            <a:lvl6pPr marL="6870573" indent="0">
              <a:buNone/>
              <a:defRPr sz="2700"/>
            </a:lvl6pPr>
            <a:lvl7pPr marL="8244688" indent="0">
              <a:buNone/>
              <a:defRPr sz="2700"/>
            </a:lvl7pPr>
            <a:lvl8pPr marL="9618802" indent="0">
              <a:buNone/>
              <a:defRPr sz="2700"/>
            </a:lvl8pPr>
            <a:lvl9pPr marL="10992917" indent="0">
              <a:buNone/>
              <a:defRPr sz="2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73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51358" y="17864456"/>
            <a:ext cx="11483340" cy="2109001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751358" y="2280316"/>
            <a:ext cx="11483340" cy="15312390"/>
          </a:xfrm>
        </p:spPr>
        <p:txBody>
          <a:bodyPr/>
          <a:lstStyle>
            <a:lvl1pPr marL="0" indent="0">
              <a:buNone/>
              <a:defRPr sz="9600"/>
            </a:lvl1pPr>
            <a:lvl2pPr marL="1374115" indent="0">
              <a:buNone/>
              <a:defRPr sz="8400"/>
            </a:lvl2pPr>
            <a:lvl3pPr marL="2748229" indent="0">
              <a:buNone/>
              <a:defRPr sz="7200"/>
            </a:lvl3pPr>
            <a:lvl4pPr marL="4122344" indent="0">
              <a:buNone/>
              <a:defRPr sz="6000"/>
            </a:lvl4pPr>
            <a:lvl5pPr marL="5496458" indent="0">
              <a:buNone/>
              <a:defRPr sz="6000"/>
            </a:lvl5pPr>
            <a:lvl6pPr marL="6870573" indent="0">
              <a:buNone/>
              <a:defRPr sz="6000"/>
            </a:lvl6pPr>
            <a:lvl7pPr marL="8244688" indent="0">
              <a:buNone/>
              <a:defRPr sz="6000"/>
            </a:lvl7pPr>
            <a:lvl8pPr marL="9618802" indent="0">
              <a:buNone/>
              <a:defRPr sz="6000"/>
            </a:lvl8pPr>
            <a:lvl9pPr marL="10992917" indent="0">
              <a:buNone/>
              <a:defRPr sz="6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751358" y="19973457"/>
            <a:ext cx="11483340" cy="2995129"/>
          </a:xfrm>
        </p:spPr>
        <p:txBody>
          <a:bodyPr/>
          <a:lstStyle>
            <a:lvl1pPr marL="0" indent="0">
              <a:buNone/>
              <a:defRPr sz="4200"/>
            </a:lvl1pPr>
            <a:lvl2pPr marL="1374115" indent="0">
              <a:buNone/>
              <a:defRPr sz="3600"/>
            </a:lvl2pPr>
            <a:lvl3pPr marL="2748229" indent="0">
              <a:buNone/>
              <a:defRPr sz="3000"/>
            </a:lvl3pPr>
            <a:lvl4pPr marL="4122344" indent="0">
              <a:buNone/>
              <a:defRPr sz="2700"/>
            </a:lvl4pPr>
            <a:lvl5pPr marL="5496458" indent="0">
              <a:buNone/>
              <a:defRPr sz="2700"/>
            </a:lvl5pPr>
            <a:lvl6pPr marL="6870573" indent="0">
              <a:buNone/>
              <a:defRPr sz="2700"/>
            </a:lvl6pPr>
            <a:lvl7pPr marL="8244688" indent="0">
              <a:buNone/>
              <a:defRPr sz="2700"/>
            </a:lvl7pPr>
            <a:lvl8pPr marL="9618802" indent="0">
              <a:buNone/>
              <a:defRPr sz="2700"/>
            </a:lvl8pPr>
            <a:lvl9pPr marL="10992917" indent="0">
              <a:buNone/>
              <a:defRPr sz="2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77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56945" y="1022009"/>
            <a:ext cx="17225010" cy="4253442"/>
          </a:xfrm>
          <a:prstGeom prst="rect">
            <a:avLst/>
          </a:prstGeom>
        </p:spPr>
        <p:txBody>
          <a:bodyPr vert="horz" lIns="274823" tIns="137411" rIns="274823" bIns="137411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56945" y="5954823"/>
            <a:ext cx="17225010" cy="16842448"/>
          </a:xfrm>
          <a:prstGeom prst="rect">
            <a:avLst/>
          </a:prstGeom>
        </p:spPr>
        <p:txBody>
          <a:bodyPr vert="horz" lIns="274823" tIns="137411" rIns="274823" bIns="137411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56945" y="23653865"/>
            <a:ext cx="4465743" cy="1358737"/>
          </a:xfrm>
          <a:prstGeom prst="rect">
            <a:avLst/>
          </a:prstGeom>
        </p:spPr>
        <p:txBody>
          <a:bodyPr vert="horz" lIns="274823" tIns="137411" rIns="274823" bIns="137411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9FA4B-D514-CE46-8C86-81B9D797ABAE}" type="datetimeFigureOut">
              <a:rPr kumimoji="1" lang="zh-CN" altLang="en-US" smtClean="0"/>
              <a:t>15/9/1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539124" y="23653865"/>
            <a:ext cx="6060652" cy="1358737"/>
          </a:xfrm>
          <a:prstGeom prst="rect">
            <a:avLst/>
          </a:prstGeom>
        </p:spPr>
        <p:txBody>
          <a:bodyPr vert="horz" lIns="274823" tIns="137411" rIns="274823" bIns="137411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3716212" y="23653865"/>
            <a:ext cx="4465743" cy="1358737"/>
          </a:xfrm>
          <a:prstGeom prst="rect">
            <a:avLst/>
          </a:prstGeom>
        </p:spPr>
        <p:txBody>
          <a:bodyPr vert="horz" lIns="274823" tIns="137411" rIns="274823" bIns="137411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791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74115" rtl="0" eaLnBrk="1" latinLnBrk="0" hangingPunct="1"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0586" indent="-1030586" algn="l" defTabSz="1374115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1pPr>
      <a:lvl2pPr marL="2232936" indent="-858822" algn="l" defTabSz="1374115" rtl="0" eaLnBrk="1" latinLnBrk="0" hangingPunct="1">
        <a:spcBef>
          <a:spcPct val="20000"/>
        </a:spcBef>
        <a:buFont typeface="Arial"/>
        <a:buChar char="–"/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3435287" indent="-687057" algn="l" defTabSz="1374115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4809401" indent="-687057" algn="l" defTabSz="1374115" rtl="0" eaLnBrk="1" latinLnBrk="0" hangingPunct="1">
        <a:spcBef>
          <a:spcPct val="20000"/>
        </a:spcBef>
        <a:buFont typeface="Arial"/>
        <a:buChar char="–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183516" indent="-687057" algn="l" defTabSz="1374115" rtl="0" eaLnBrk="1" latinLnBrk="0" hangingPunct="1">
        <a:spcBef>
          <a:spcPct val="20000"/>
        </a:spcBef>
        <a:buFont typeface="Arial"/>
        <a:buChar char="»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557630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8931745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305860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1679974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4115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8229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22344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96458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70573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44688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18802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92917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jpeg"/><Relationship Id="rId12" Type="http://schemas.openxmlformats.org/officeDocument/2006/relationships/image" Target="../media/image9.jpg"/><Relationship Id="rId13" Type="http://schemas.openxmlformats.org/officeDocument/2006/relationships/image" Target="../media/image10.jpeg"/><Relationship Id="rId14" Type="http://schemas.microsoft.com/office/2007/relationships/hdphoto" Target="../media/hdphoto3.wdp"/><Relationship Id="rId15" Type="http://schemas.openxmlformats.org/officeDocument/2006/relationships/image" Target="../media/image11.jpeg"/><Relationship Id="rId16" Type="http://schemas.microsoft.com/office/2007/relationships/hdphoto" Target="../media/hdphoto4.wdp"/><Relationship Id="rId17" Type="http://schemas.openxmlformats.org/officeDocument/2006/relationships/image" Target="../media/image12.jpeg"/><Relationship Id="rId18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microsoft.com/office/2007/relationships/hdphoto" Target="../media/hdphoto1.wdp"/><Relationship Id="rId8" Type="http://schemas.openxmlformats.org/officeDocument/2006/relationships/image" Target="../media/image6.jpeg"/><Relationship Id="rId9" Type="http://schemas.microsoft.com/office/2007/relationships/hdphoto" Target="../media/hdphoto2.wdp"/><Relationship Id="rId10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JPG"/><Relationship Id="rId1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Relationship Id="rId8" Type="http://schemas.openxmlformats.org/officeDocument/2006/relationships/image" Target="../media/image17.JPG"/><Relationship Id="rId9" Type="http://schemas.openxmlformats.org/officeDocument/2006/relationships/image" Target="../media/image18.JPG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空展板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"/>
            <a:ext cx="19138900" cy="25520192"/>
          </a:xfrm>
          <a:prstGeom prst="rect">
            <a:avLst/>
          </a:prstGeom>
        </p:spPr>
      </p:pic>
      <p:pic>
        <p:nvPicPr>
          <p:cNvPr id="38" name="图片 37" descr="展板5（开放平台）工-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9" r="61876" b="82858"/>
          <a:stretch/>
        </p:blipFill>
        <p:spPr>
          <a:xfrm>
            <a:off x="0" y="3943271"/>
            <a:ext cx="7296507" cy="610733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577255" y="5609832"/>
            <a:ext cx="18245583" cy="4750887"/>
            <a:chOff x="577255" y="5609832"/>
            <a:chExt cx="18245583" cy="4750887"/>
          </a:xfrm>
        </p:grpSpPr>
        <p:grpSp>
          <p:nvGrpSpPr>
            <p:cNvPr id="8" name="组 7"/>
            <p:cNvGrpSpPr/>
            <p:nvPr/>
          </p:nvGrpSpPr>
          <p:grpSpPr>
            <a:xfrm>
              <a:off x="577255" y="5609832"/>
              <a:ext cx="5557832" cy="4750887"/>
              <a:chOff x="577255" y="5609832"/>
              <a:chExt cx="5557832" cy="4750887"/>
            </a:xfrm>
          </p:grpSpPr>
          <p:grpSp>
            <p:nvGrpSpPr>
              <p:cNvPr id="25" name="组 24"/>
              <p:cNvGrpSpPr/>
              <p:nvPr/>
            </p:nvGrpSpPr>
            <p:grpSpPr>
              <a:xfrm>
                <a:off x="577255" y="5609832"/>
                <a:ext cx="5557832" cy="4320000"/>
                <a:chOff x="2262840" y="7410877"/>
                <a:chExt cx="5557832" cy="4320000"/>
              </a:xfrm>
            </p:grpSpPr>
            <p:pic>
              <p:nvPicPr>
                <p:cNvPr id="23" name="图片 22" descr="DSC_5035.JP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" r="10475"/>
                <a:stretch/>
              </p:blipFill>
              <p:spPr>
                <a:xfrm>
                  <a:off x="2262840" y="7410877"/>
                  <a:ext cx="4456411" cy="43200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4" name="文本框 23"/>
                <p:cNvSpPr txBox="1"/>
                <p:nvPr/>
              </p:nvSpPr>
              <p:spPr>
                <a:xfrm>
                  <a:off x="6719251" y="8683889"/>
                  <a:ext cx="1101421" cy="3046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4800" dirty="0" smtClean="0">
                      <a:latin typeface="黑体"/>
                      <a:ea typeface="黑体"/>
                      <a:cs typeface="黑体"/>
                    </a:rPr>
                    <a:t>创意激发</a:t>
                  </a:r>
                  <a:endParaRPr kumimoji="1" lang="zh-CN" altLang="en-US" sz="4800" dirty="0">
                    <a:latin typeface="黑体"/>
                    <a:ea typeface="黑体"/>
                    <a:cs typeface="黑体"/>
                  </a:endParaRPr>
                </a:p>
              </p:txBody>
            </p:sp>
          </p:grpSp>
          <p:sp>
            <p:nvSpPr>
              <p:cNvPr id="39" name="文本框 38"/>
              <p:cNvSpPr txBox="1"/>
              <p:nvPr/>
            </p:nvSpPr>
            <p:spPr>
              <a:xfrm>
                <a:off x="907148" y="9929832"/>
                <a:ext cx="38523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Times New Roman"/>
                    <a:ea typeface="黑体"/>
                    <a:cs typeface="Times New Roman"/>
                  </a:rPr>
                  <a:t>产品导向、工种联合工程训练</a:t>
                </a:r>
                <a:endParaRPr kumimoji="1" lang="zh-CN" altLang="en-US" sz="2200" dirty="0">
                  <a:latin typeface="Times New Roman"/>
                  <a:ea typeface="黑体"/>
                  <a:cs typeface="Times New Roman"/>
                </a:endParaRPr>
              </a:p>
            </p:txBody>
          </p:sp>
        </p:grpSp>
        <p:grpSp>
          <p:nvGrpSpPr>
            <p:cNvPr id="9" name="组 8"/>
            <p:cNvGrpSpPr/>
            <p:nvPr/>
          </p:nvGrpSpPr>
          <p:grpSpPr>
            <a:xfrm>
              <a:off x="6598567" y="5609832"/>
              <a:ext cx="4363380" cy="4750887"/>
              <a:chOff x="6598567" y="5609832"/>
              <a:chExt cx="4363380" cy="4750887"/>
            </a:xfrm>
          </p:grpSpPr>
          <p:grpSp>
            <p:nvGrpSpPr>
              <p:cNvPr id="29" name="组 28"/>
              <p:cNvGrpSpPr/>
              <p:nvPr/>
            </p:nvGrpSpPr>
            <p:grpSpPr>
              <a:xfrm>
                <a:off x="6598567" y="5609832"/>
                <a:ext cx="4363380" cy="4320000"/>
                <a:chOff x="7593426" y="6671984"/>
                <a:chExt cx="4363380" cy="4320000"/>
              </a:xfrm>
            </p:grpSpPr>
            <p:pic>
              <p:nvPicPr>
                <p:cNvPr id="26" name="图片 25" descr="IMG_3353.JP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3426" y="6671984"/>
                  <a:ext cx="3240000" cy="43200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7" name="文本框 26"/>
                <p:cNvSpPr txBox="1"/>
                <p:nvPr/>
              </p:nvSpPr>
              <p:spPr>
                <a:xfrm>
                  <a:off x="10833426" y="7944996"/>
                  <a:ext cx="1123380" cy="3046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4800" dirty="0" smtClean="0">
                      <a:latin typeface="黑体"/>
                      <a:ea typeface="黑体"/>
                      <a:cs typeface="黑体"/>
                    </a:rPr>
                    <a:t>创新实现</a:t>
                  </a:r>
                  <a:endParaRPr kumimoji="1" lang="zh-CN" altLang="en-US" sz="4800" dirty="0">
                    <a:latin typeface="黑体"/>
                    <a:ea typeface="黑体"/>
                    <a:cs typeface="黑体"/>
                  </a:endParaRPr>
                </a:p>
              </p:txBody>
            </p:sp>
          </p:grpSp>
          <p:sp>
            <p:nvSpPr>
              <p:cNvPr id="40" name="文本框 39"/>
              <p:cNvSpPr txBox="1"/>
              <p:nvPr/>
            </p:nvSpPr>
            <p:spPr>
              <a:xfrm>
                <a:off x="6863929" y="9929832"/>
                <a:ext cx="24416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中美青年创客大赛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11406095" y="5609832"/>
              <a:ext cx="7416743" cy="4750887"/>
              <a:chOff x="11406095" y="5609832"/>
              <a:chExt cx="7416743" cy="4750887"/>
            </a:xfrm>
          </p:grpSpPr>
          <p:grpSp>
            <p:nvGrpSpPr>
              <p:cNvPr id="31" name="组 30"/>
              <p:cNvGrpSpPr/>
              <p:nvPr/>
            </p:nvGrpSpPr>
            <p:grpSpPr>
              <a:xfrm>
                <a:off x="11406095" y="5609832"/>
                <a:ext cx="7416743" cy="4320000"/>
                <a:chOff x="11406095" y="6671984"/>
                <a:chExt cx="7416743" cy="4320000"/>
              </a:xfrm>
            </p:grpSpPr>
            <p:pic>
              <p:nvPicPr>
                <p:cNvPr id="28" name="图片 27" descr="1_紫晶立方大合影.jpg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326" t="24328" r="13938"/>
                <a:stretch/>
              </p:blipFill>
              <p:spPr>
                <a:xfrm>
                  <a:off x="11406095" y="6671984"/>
                  <a:ext cx="6315322" cy="43200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30" name="文本框 29"/>
                <p:cNvSpPr txBox="1"/>
                <p:nvPr/>
              </p:nvSpPr>
              <p:spPr>
                <a:xfrm>
                  <a:off x="17721417" y="7944996"/>
                  <a:ext cx="1101421" cy="3046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4800" dirty="0" smtClean="0">
                      <a:latin typeface="黑体"/>
                      <a:ea typeface="黑体"/>
                      <a:cs typeface="黑体"/>
                    </a:rPr>
                    <a:t>创业孵化</a:t>
                  </a:r>
                  <a:endParaRPr kumimoji="1" lang="zh-CN" altLang="en-US" sz="4800" dirty="0">
                    <a:latin typeface="黑体"/>
                    <a:ea typeface="黑体"/>
                    <a:cs typeface="黑体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11828819" y="9929832"/>
                <a:ext cx="38523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紫晶立方（</a:t>
                </a:r>
                <a:r>
                  <a:rPr kumimoji="1" lang="en-US" altLang="zh-CN" sz="2200" dirty="0" smtClean="0">
                    <a:latin typeface="黑体"/>
                    <a:ea typeface="黑体"/>
                    <a:cs typeface="黑体"/>
                  </a:rPr>
                  <a:t>3D</a:t>
                </a: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打印）创业团队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</p:grpSp>
      <p:grpSp>
        <p:nvGrpSpPr>
          <p:cNvPr id="17" name="组 16"/>
          <p:cNvGrpSpPr/>
          <p:nvPr/>
        </p:nvGrpSpPr>
        <p:grpSpPr>
          <a:xfrm>
            <a:off x="577255" y="13298924"/>
            <a:ext cx="17144162" cy="4757878"/>
            <a:chOff x="577255" y="12998754"/>
            <a:chExt cx="17144162" cy="4757878"/>
          </a:xfrm>
        </p:grpSpPr>
        <p:grpSp>
          <p:nvGrpSpPr>
            <p:cNvPr id="12" name="组 11"/>
            <p:cNvGrpSpPr/>
            <p:nvPr/>
          </p:nvGrpSpPr>
          <p:grpSpPr>
            <a:xfrm>
              <a:off x="577255" y="12998754"/>
              <a:ext cx="6471394" cy="4750887"/>
              <a:chOff x="577255" y="12998754"/>
              <a:chExt cx="6471394" cy="4750887"/>
            </a:xfrm>
          </p:grpSpPr>
          <p:grpSp>
            <p:nvGrpSpPr>
              <p:cNvPr id="6" name="组 5"/>
              <p:cNvGrpSpPr>
                <a:grpSpLocks noChangeAspect="1"/>
              </p:cNvGrpSpPr>
              <p:nvPr/>
            </p:nvGrpSpPr>
            <p:grpSpPr>
              <a:xfrm>
                <a:off x="577255" y="12998754"/>
                <a:ext cx="6471394" cy="4320000"/>
                <a:chOff x="802132" y="2700144"/>
                <a:chExt cx="18336768" cy="12240768"/>
              </a:xfrm>
            </p:grpSpPr>
            <p:pic>
              <p:nvPicPr>
                <p:cNvPr id="4" name="图片 3" descr="DSC_0226.JP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132" y="2700144"/>
                  <a:ext cx="18336768" cy="12240768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5" name="矩形 4"/>
                <p:cNvSpPr/>
                <p:nvPr/>
              </p:nvSpPr>
              <p:spPr>
                <a:xfrm rot="21420000">
                  <a:off x="14440912" y="13142667"/>
                  <a:ext cx="456189" cy="40759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D70F24"/>
                    </a:gs>
                    <a:gs pos="100000">
                      <a:srgbClr val="8F1324"/>
                    </a:gs>
                    <a:gs pos="91000">
                      <a:srgbClr val="8F1324"/>
                    </a:gs>
                    <a:gs pos="39000">
                      <a:srgbClr val="D1182B"/>
                    </a:gs>
                  </a:gsLst>
                  <a:lin ang="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" name="文本框 6"/>
              <p:cNvSpPr txBox="1"/>
              <p:nvPr/>
            </p:nvSpPr>
            <p:spPr>
              <a:xfrm>
                <a:off x="907148" y="17318754"/>
                <a:ext cx="49808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工业系统控制（汽车装配线）实验课程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8382240" y="12998754"/>
              <a:ext cx="3251945" cy="4750887"/>
              <a:chOff x="7710002" y="12998754"/>
              <a:chExt cx="3251945" cy="4750887"/>
            </a:xfrm>
          </p:grpSpPr>
          <p:pic>
            <p:nvPicPr>
              <p:cNvPr id="3" name="图片 2" descr="DSC_3885.JPG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75" r="34428"/>
              <a:stretch/>
            </p:blipFill>
            <p:spPr>
              <a:xfrm>
                <a:off x="7710002" y="12998754"/>
                <a:ext cx="3251945" cy="432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3" name="文本框 32"/>
              <p:cNvSpPr txBox="1"/>
              <p:nvPr/>
            </p:nvSpPr>
            <p:spPr>
              <a:xfrm>
                <a:off x="7926573" y="17318754"/>
                <a:ext cx="18774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无碳小车大赛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12967775" y="12998754"/>
              <a:ext cx="4753642" cy="4757878"/>
              <a:chOff x="12967775" y="12998754"/>
              <a:chExt cx="4753642" cy="4757878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13262524" y="17325745"/>
                <a:ext cx="41344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幻腾智能（智慧家居）创业团队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  <p:pic>
            <p:nvPicPr>
              <p:cNvPr id="43" name="Picture 2" descr="IMG_2581.jpg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8" r="13348"/>
              <a:stretch/>
            </p:blipFill>
            <p:spPr bwMode="auto">
              <a:xfrm>
                <a:off x="12967775" y="12998754"/>
                <a:ext cx="4753642" cy="432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/>
            </p:spPr>
          </p:pic>
        </p:grpSp>
      </p:grpSp>
      <p:grpSp>
        <p:nvGrpSpPr>
          <p:cNvPr id="20" name="组 19"/>
          <p:cNvGrpSpPr/>
          <p:nvPr/>
        </p:nvGrpSpPr>
        <p:grpSpPr>
          <a:xfrm>
            <a:off x="10041417" y="18543086"/>
            <a:ext cx="7680000" cy="4750887"/>
            <a:chOff x="10041417" y="18543086"/>
            <a:chExt cx="7680000" cy="4750887"/>
          </a:xfrm>
        </p:grpSpPr>
        <p:sp>
          <p:nvSpPr>
            <p:cNvPr id="45" name="文本框 44"/>
            <p:cNvSpPr txBox="1"/>
            <p:nvPr/>
          </p:nvSpPr>
          <p:spPr>
            <a:xfrm>
              <a:off x="10272091" y="22863086"/>
              <a:ext cx="72378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200" dirty="0" smtClean="0">
                  <a:latin typeface="黑体"/>
                  <a:ea typeface="黑体"/>
                  <a:cs typeface="黑体"/>
                </a:rPr>
                <a:t>基础工业训练中心孵化的学生创业团队受到央视专题报道</a:t>
              </a:r>
              <a:endParaRPr kumimoji="1" lang="zh-CN" altLang="en-US" sz="2200" dirty="0">
                <a:latin typeface="黑体"/>
                <a:ea typeface="黑体"/>
                <a:cs typeface="黑体"/>
              </a:endParaRPr>
            </a:p>
          </p:txBody>
        </p:sp>
        <p:pic>
          <p:nvPicPr>
            <p:cNvPr id="16" name="图片 15" descr="幻腾智能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1417" y="18543086"/>
              <a:ext cx="7680000" cy="43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46" name="文本框 45"/>
          <p:cNvSpPr txBox="1"/>
          <p:nvPr/>
        </p:nvSpPr>
        <p:spPr>
          <a:xfrm>
            <a:off x="577255" y="10645464"/>
            <a:ext cx="5032147" cy="21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3600" dirty="0" smtClean="0">
                <a:latin typeface="黑体"/>
                <a:ea typeface="黑体"/>
                <a:cs typeface="黑体"/>
              </a:rPr>
              <a:t>OBE</a:t>
            </a: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成果为导向课程设计</a:t>
            </a:r>
            <a:endParaRPr kumimoji="1" lang="en-US" altLang="zh-CN" sz="36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激发学生潜力</a:t>
            </a:r>
            <a:endParaRPr kumimoji="1" lang="en-US" altLang="zh-CN" sz="28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培养创新意识</a:t>
            </a:r>
            <a:endParaRPr kumimoji="1" lang="zh-CN" altLang="en-US" sz="2800" dirty="0">
              <a:latin typeface="黑体"/>
              <a:ea typeface="黑体"/>
              <a:cs typeface="黑体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518120" y="10645464"/>
            <a:ext cx="3954929" cy="21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讲座、沙龙、竞赛</a:t>
            </a:r>
            <a:endParaRPr kumimoji="1" lang="en-US" altLang="zh-CN" sz="36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训练创新能力</a:t>
            </a:r>
            <a:endParaRPr kumimoji="1" lang="en-US" altLang="zh-CN" sz="28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树立价值观念</a:t>
            </a:r>
            <a:endParaRPr kumimoji="1" lang="zh-CN" altLang="en-US" sz="2800" dirty="0">
              <a:latin typeface="黑体"/>
              <a:ea typeface="黑体"/>
              <a:cs typeface="黑体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3381767" y="10645464"/>
            <a:ext cx="4339650" cy="21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科技孵化与工程咨询</a:t>
            </a:r>
            <a:endParaRPr kumimoji="1" lang="en-US" altLang="zh-CN" sz="36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强化产品优势</a:t>
            </a:r>
            <a:endParaRPr kumimoji="1" lang="en-US" altLang="zh-CN" sz="28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助推团队启航</a:t>
            </a:r>
            <a:endParaRPr kumimoji="1" lang="zh-CN" altLang="en-US" sz="2800" dirty="0">
              <a:latin typeface="黑体"/>
              <a:ea typeface="黑体"/>
              <a:cs typeface="黑体"/>
            </a:endParaRPr>
          </a:p>
        </p:txBody>
      </p:sp>
      <p:grpSp>
        <p:nvGrpSpPr>
          <p:cNvPr id="54" name="组 53"/>
          <p:cNvGrpSpPr/>
          <p:nvPr/>
        </p:nvGrpSpPr>
        <p:grpSpPr>
          <a:xfrm>
            <a:off x="777722" y="969639"/>
            <a:ext cx="6340197" cy="1785104"/>
            <a:chOff x="627152" y="1477627"/>
            <a:chExt cx="6340197" cy="1785104"/>
          </a:xfrm>
        </p:grpSpPr>
        <p:sp>
          <p:nvSpPr>
            <p:cNvPr id="2" name="文本框 1"/>
            <p:cNvSpPr txBox="1"/>
            <p:nvPr/>
          </p:nvSpPr>
          <p:spPr>
            <a:xfrm>
              <a:off x="627152" y="1477627"/>
              <a:ext cx="63401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6000" dirty="0" smtClean="0">
                  <a:latin typeface="黑体"/>
                  <a:ea typeface="黑体"/>
                  <a:cs typeface="黑体"/>
                </a:rPr>
                <a:t>高校工程训练基地</a:t>
              </a:r>
              <a:endParaRPr kumimoji="1" lang="en-US" altLang="zh-CN" sz="6000" dirty="0" smtClean="0">
                <a:latin typeface="黑体"/>
                <a:ea typeface="黑体"/>
                <a:cs typeface="黑体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27153" y="2493290"/>
              <a:ext cx="634019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4400" dirty="0" smtClean="0">
                  <a:latin typeface="楷体"/>
                  <a:ea typeface="楷体"/>
                  <a:cs typeface="楷体"/>
                </a:rPr>
                <a:t>创意创新创业实践教学</a:t>
              </a:r>
              <a:endParaRPr lang="zh-CN" altLang="en-US" sz="4400" dirty="0">
                <a:latin typeface="楷体"/>
                <a:ea typeface="楷体"/>
                <a:cs typeface="楷体"/>
              </a:endParaRP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577686" y="18543086"/>
            <a:ext cx="8554971" cy="4750887"/>
            <a:chOff x="577686" y="18543086"/>
            <a:chExt cx="8554971" cy="4750887"/>
          </a:xfrm>
        </p:grpSpPr>
        <p:sp>
          <p:nvSpPr>
            <p:cNvPr id="44" name="文本框 43"/>
            <p:cNvSpPr txBox="1"/>
            <p:nvPr/>
          </p:nvSpPr>
          <p:spPr>
            <a:xfrm>
              <a:off x="1059548" y="22863086"/>
              <a:ext cx="30059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200" dirty="0" smtClean="0">
                  <a:latin typeface="黑体"/>
                  <a:ea typeface="黑体"/>
                  <a:cs typeface="黑体"/>
                </a:rPr>
                <a:t>西南交通大学创客空间</a:t>
              </a:r>
              <a:endParaRPr kumimoji="1" lang="zh-CN" altLang="en-US" sz="2200" dirty="0">
                <a:latin typeface="黑体"/>
                <a:ea typeface="黑体"/>
                <a:cs typeface="黑体"/>
              </a:endParaRPr>
            </a:p>
          </p:txBody>
        </p:sp>
        <p:pic>
          <p:nvPicPr>
            <p:cNvPr id="47" name="图片 46" descr="IMG_3466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81" t="12702" r="23559" b="14265"/>
            <a:stretch/>
          </p:blipFill>
          <p:spPr>
            <a:xfrm>
              <a:off x="6251031" y="18545730"/>
              <a:ext cx="2881626" cy="43173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52" name="图片 51" descr="IMG_3465.JPG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7" t="373" r="11524" b="32898"/>
            <a:stretch/>
          </p:blipFill>
          <p:spPr>
            <a:xfrm>
              <a:off x="577686" y="18567118"/>
              <a:ext cx="5031716" cy="42959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51" name="图片 50" descr="IMG_3454.JPG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7" t="25549" r="14860" b="9463"/>
            <a:stretch/>
          </p:blipFill>
          <p:spPr>
            <a:xfrm>
              <a:off x="1939580" y="18543086"/>
              <a:ext cx="4935409" cy="43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76200" cmpd="sng">
              <a:solidFill>
                <a:schemeClr val="bg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1621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空展板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" y="458"/>
            <a:ext cx="19138900" cy="25520192"/>
          </a:xfrm>
          <a:prstGeom prst="rect">
            <a:avLst/>
          </a:prstGeom>
        </p:spPr>
      </p:pic>
      <p:pic>
        <p:nvPicPr>
          <p:cNvPr id="38" name="图片 37" descr="展板5（开放平台）工-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9" r="61876" b="82858"/>
          <a:stretch/>
        </p:blipFill>
        <p:spPr>
          <a:xfrm>
            <a:off x="0" y="3943271"/>
            <a:ext cx="7296507" cy="610733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059548" y="12883041"/>
            <a:ext cx="1117769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李克强总理勉励在校学生创客，并强调向实践学习</a:t>
            </a:r>
            <a:endParaRPr kumimoji="1" lang="zh-CN" altLang="en-US" sz="2800" dirty="0">
              <a:latin typeface="黑体"/>
              <a:ea typeface="黑体"/>
              <a:cs typeface="黑体"/>
            </a:endParaRPr>
          </a:p>
        </p:txBody>
      </p:sp>
      <p:pic>
        <p:nvPicPr>
          <p:cNvPr id="2" name="图片 1" descr="总理回信-彩 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8" y="5300796"/>
            <a:ext cx="5364000" cy="758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 descr="总理回信-彩 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38" y="5300796"/>
            <a:ext cx="5364000" cy="758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8" name="组 57"/>
          <p:cNvGrpSpPr/>
          <p:nvPr/>
        </p:nvGrpSpPr>
        <p:grpSpPr>
          <a:xfrm>
            <a:off x="1059548" y="15044939"/>
            <a:ext cx="4860000" cy="3653669"/>
            <a:chOff x="13141784" y="5300796"/>
            <a:chExt cx="4860000" cy="3653669"/>
          </a:xfrm>
        </p:grpSpPr>
        <p:sp>
          <p:nvSpPr>
            <p:cNvPr id="45" name="文本框 44"/>
            <p:cNvSpPr txBox="1"/>
            <p:nvPr/>
          </p:nvSpPr>
          <p:spPr>
            <a:xfrm>
              <a:off x="13141784" y="8528707"/>
              <a:ext cx="4801314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“创客教父”</a:t>
              </a:r>
              <a:r>
                <a:rPr kumimoji="1" lang="en-US" altLang="zh-CN" sz="2000" dirty="0" smtClean="0">
                  <a:latin typeface="Gill Sans"/>
                  <a:ea typeface="黑体"/>
                  <a:cs typeface="Gill Sans"/>
                </a:rPr>
                <a:t>Mitch Altman</a:t>
              </a: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在清华创客日</a:t>
              </a:r>
              <a:endParaRPr kumimoji="1" lang="zh-CN" altLang="en-US" sz="2000" dirty="0">
                <a:latin typeface="Gill Sans"/>
                <a:ea typeface="黑体"/>
                <a:cs typeface="Gill Sans"/>
              </a:endParaRPr>
            </a:p>
          </p:txBody>
        </p:sp>
        <p:pic>
          <p:nvPicPr>
            <p:cNvPr id="52" name="图片 51" descr="DSC_3101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784" y="5300796"/>
              <a:ext cx="4860000" cy="322791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7" name="组 56"/>
          <p:cNvGrpSpPr/>
          <p:nvPr/>
        </p:nvGrpSpPr>
        <p:grpSpPr>
          <a:xfrm>
            <a:off x="13141784" y="5300796"/>
            <a:ext cx="4860000" cy="3566670"/>
            <a:chOff x="1059548" y="14447689"/>
            <a:chExt cx="4860000" cy="3566670"/>
          </a:xfrm>
        </p:grpSpPr>
        <p:sp>
          <p:nvSpPr>
            <p:cNvPr id="44" name="文本框 43"/>
            <p:cNvSpPr txBox="1"/>
            <p:nvPr/>
          </p:nvSpPr>
          <p:spPr>
            <a:xfrm>
              <a:off x="1059548" y="17588601"/>
              <a:ext cx="3262432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黑体"/>
                  <a:ea typeface="黑体"/>
                  <a:cs typeface="黑体"/>
                </a:rPr>
                <a:t>创客教育基地联盟揭牌成立</a:t>
              </a:r>
              <a:endParaRPr kumimoji="1" lang="zh-CN" altLang="en-US" sz="2000" dirty="0">
                <a:latin typeface="黑体"/>
                <a:ea typeface="黑体"/>
                <a:cs typeface="黑体"/>
              </a:endParaRPr>
            </a:p>
          </p:txBody>
        </p:sp>
        <p:pic>
          <p:nvPicPr>
            <p:cNvPr id="56" name="图片 55" descr="DSC_6230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4" t="18253" r="13165" b="4904"/>
            <a:stretch/>
          </p:blipFill>
          <p:spPr>
            <a:xfrm>
              <a:off x="1059548" y="14447689"/>
              <a:ext cx="4860000" cy="31409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59" name="文本框 58"/>
          <p:cNvSpPr txBox="1"/>
          <p:nvPr/>
        </p:nvSpPr>
        <p:spPr>
          <a:xfrm>
            <a:off x="7106876" y="13958025"/>
            <a:ext cx="10836222" cy="457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高校工程训练基地，</a:t>
            </a:r>
            <a:endParaRPr kumimoji="1" lang="en-US" altLang="zh-CN" sz="6600" dirty="0" smtClean="0">
              <a:latin typeface="华文新魏"/>
              <a:ea typeface="华文新魏"/>
              <a:cs typeface="华文新魏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6600" dirty="0">
                <a:latin typeface="华文新魏"/>
                <a:ea typeface="华文新魏"/>
                <a:cs typeface="华文新魏"/>
              </a:rPr>
              <a:t>	</a:t>
            </a: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是天然的创客空间；</a:t>
            </a:r>
            <a:endParaRPr kumimoji="1" lang="en-US" altLang="zh-CN" sz="6600" dirty="0" smtClean="0">
              <a:latin typeface="华文新魏"/>
              <a:ea typeface="华文新魏"/>
              <a:cs typeface="华文新魏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6600" dirty="0" smtClean="0">
                <a:latin typeface="华文新魏"/>
                <a:ea typeface="华文新魏"/>
                <a:cs typeface="华文新魏"/>
              </a:rPr>
              <a:t>		</a:t>
            </a: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是梦想实现家的乐园！</a:t>
            </a:r>
            <a:endParaRPr kumimoji="1" lang="zh-CN" altLang="en-US" sz="6600" dirty="0">
              <a:latin typeface="华文新魏"/>
              <a:ea typeface="华文新魏"/>
              <a:cs typeface="华文新魏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3141784" y="9244432"/>
            <a:ext cx="4860000" cy="4070758"/>
            <a:chOff x="13141784" y="9244432"/>
            <a:chExt cx="4860000" cy="4070758"/>
          </a:xfrm>
        </p:grpSpPr>
        <p:sp>
          <p:nvSpPr>
            <p:cNvPr id="54" name="文本框 53"/>
            <p:cNvSpPr txBox="1"/>
            <p:nvPr/>
          </p:nvSpPr>
          <p:spPr>
            <a:xfrm>
              <a:off x="13141784" y="12889432"/>
              <a:ext cx="4801314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创客教育基地联盟深圳论坛、深圳创客周</a:t>
              </a:r>
              <a:endParaRPr kumimoji="1" lang="zh-CN" altLang="en-US" sz="2000" dirty="0">
                <a:latin typeface="Gill Sans"/>
                <a:ea typeface="黑体"/>
                <a:cs typeface="Gill Sans"/>
              </a:endParaRPr>
            </a:p>
          </p:txBody>
        </p:sp>
        <p:pic>
          <p:nvPicPr>
            <p:cNvPr id="3" name="图片 2" descr="CIMG1833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41784" y="9244432"/>
              <a:ext cx="4860000" cy="3645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8" name="组 7"/>
          <p:cNvGrpSpPr/>
          <p:nvPr/>
        </p:nvGrpSpPr>
        <p:grpSpPr>
          <a:xfrm>
            <a:off x="1060862" y="19376541"/>
            <a:ext cx="4152186" cy="4058101"/>
            <a:chOff x="1060862" y="19834642"/>
            <a:chExt cx="4152186" cy="4058101"/>
          </a:xfrm>
        </p:grpSpPr>
        <p:pic>
          <p:nvPicPr>
            <p:cNvPr id="5" name="图片 4" descr="CIMG1877.JP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8" t="6030" r="12061" b="6030"/>
            <a:stretch/>
          </p:blipFill>
          <p:spPr>
            <a:xfrm>
              <a:off x="1060862" y="19834642"/>
              <a:ext cx="4152186" cy="360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6" name="文本框 25"/>
            <p:cNvSpPr txBox="1"/>
            <p:nvPr/>
          </p:nvSpPr>
          <p:spPr>
            <a:xfrm>
              <a:off x="1060862" y="23466985"/>
              <a:ext cx="3005951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创客教育基地联盟理事会</a:t>
              </a:r>
              <a:endParaRPr kumimoji="1" lang="zh-CN" altLang="en-US" sz="2000" dirty="0">
                <a:latin typeface="Gill Sans"/>
                <a:ea typeface="黑体"/>
                <a:cs typeface="Gill Sans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5605310" y="19376542"/>
            <a:ext cx="3745630" cy="4058100"/>
            <a:chOff x="7986507" y="19834643"/>
            <a:chExt cx="3745630" cy="4058100"/>
          </a:xfrm>
        </p:grpSpPr>
        <p:pic>
          <p:nvPicPr>
            <p:cNvPr id="6" name="图片 5" descr="国际驻校创客座谈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89" r="12986"/>
            <a:stretch/>
          </p:blipFill>
          <p:spPr>
            <a:xfrm>
              <a:off x="7986507" y="19834643"/>
              <a:ext cx="3745630" cy="360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8" name="文本框 27"/>
            <p:cNvSpPr txBox="1"/>
            <p:nvPr/>
          </p:nvSpPr>
          <p:spPr>
            <a:xfrm>
              <a:off x="7986507" y="23466985"/>
              <a:ext cx="2274982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驻校创客导师计划</a:t>
              </a:r>
              <a:endParaRPr kumimoji="1" lang="zh-CN" altLang="en-US" sz="2000" dirty="0">
                <a:latin typeface="Gill Sans"/>
                <a:ea typeface="黑体"/>
                <a:cs typeface="Gill Sans"/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777722" y="969639"/>
            <a:ext cx="6340197" cy="1785104"/>
            <a:chOff x="627152" y="1477627"/>
            <a:chExt cx="6340197" cy="1785104"/>
          </a:xfrm>
        </p:grpSpPr>
        <p:sp>
          <p:nvSpPr>
            <p:cNvPr id="41" name="文本框 40"/>
            <p:cNvSpPr txBox="1"/>
            <p:nvPr/>
          </p:nvSpPr>
          <p:spPr>
            <a:xfrm>
              <a:off x="627152" y="1477627"/>
              <a:ext cx="63401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6000" dirty="0" smtClean="0">
                  <a:latin typeface="黑体"/>
                  <a:ea typeface="黑体"/>
                  <a:cs typeface="黑体"/>
                </a:rPr>
                <a:t>高校工程训练基地</a:t>
              </a:r>
              <a:endParaRPr kumimoji="1" lang="en-US" altLang="zh-CN" sz="6000" dirty="0" smtClean="0">
                <a:latin typeface="黑体"/>
                <a:ea typeface="黑体"/>
                <a:cs typeface="黑体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27153" y="2493290"/>
              <a:ext cx="634019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4400" dirty="0" smtClean="0">
                  <a:latin typeface="楷体"/>
                  <a:ea typeface="楷体"/>
                  <a:cs typeface="楷体"/>
                </a:rPr>
                <a:t>创意创新创业实践教学</a:t>
              </a:r>
              <a:endParaRPr lang="zh-CN" altLang="en-US" sz="4400" dirty="0">
                <a:latin typeface="楷体"/>
                <a:ea typeface="楷体"/>
                <a:cs typeface="楷体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15601784" y="19376541"/>
            <a:ext cx="2400000" cy="4058101"/>
            <a:chOff x="15601784" y="19376541"/>
            <a:chExt cx="2400000" cy="4058101"/>
          </a:xfrm>
        </p:grpSpPr>
        <p:sp>
          <p:nvSpPr>
            <p:cNvPr id="30" name="文本框 29"/>
            <p:cNvSpPr txBox="1"/>
            <p:nvPr/>
          </p:nvSpPr>
          <p:spPr>
            <a:xfrm>
              <a:off x="15601784" y="23008884"/>
              <a:ext cx="1467068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创意开放日</a:t>
              </a:r>
              <a:endParaRPr kumimoji="1" lang="zh-CN" altLang="en-US" sz="2000" dirty="0">
                <a:latin typeface="Gill Sans"/>
                <a:ea typeface="黑体"/>
                <a:cs typeface="Gill Sans"/>
              </a:endParaRPr>
            </a:p>
          </p:txBody>
        </p:sp>
        <p:pic>
          <p:nvPicPr>
            <p:cNvPr id="11" name="图片 10" descr="创意实现工作坊开之自制模具手工香皂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1784" y="19376541"/>
              <a:ext cx="2400000" cy="360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4" name="组 13"/>
          <p:cNvGrpSpPr/>
          <p:nvPr/>
        </p:nvGrpSpPr>
        <p:grpSpPr>
          <a:xfrm>
            <a:off x="9743202" y="19376542"/>
            <a:ext cx="5466319" cy="4058100"/>
            <a:chOff x="10185098" y="19376542"/>
            <a:chExt cx="5466319" cy="4058100"/>
          </a:xfrm>
        </p:grpSpPr>
        <p:pic>
          <p:nvPicPr>
            <p:cNvPr id="13" name="图片 12" descr="各组任务方共同参与设计制作系统整合展示所用的基础地理沙盘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5098" y="19376542"/>
              <a:ext cx="5466319" cy="36323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2" name="文本框 31"/>
            <p:cNvSpPr txBox="1"/>
            <p:nvPr/>
          </p:nvSpPr>
          <p:spPr>
            <a:xfrm>
              <a:off x="10185098" y="23008884"/>
              <a:ext cx="3244022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跨学科系统集成设计挑战课</a:t>
              </a:r>
              <a:endParaRPr kumimoji="1" lang="zh-CN" altLang="en-US" sz="2000" dirty="0">
                <a:latin typeface="Gill Sans"/>
                <a:ea typeface="黑体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62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3359</TotalTime>
  <Words>97</Words>
  <Application>Microsoft Macintosh PowerPoint</Application>
  <PresentationFormat>自定义</PresentationFormat>
  <Paragraphs>35</Paragraphs>
  <Slides>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3" baseType="lpstr">
      <vt:lpstr>Office 主题</vt:lpstr>
      <vt:lpstr>PowerPoint 演示文稿</vt:lpstr>
      <vt:lpstr>PowerPoint 演示文稿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媒体工作室 i.Center</dc:creator>
  <cp:lastModifiedBy>媒体工作室 i.Center</cp:lastModifiedBy>
  <cp:revision>52</cp:revision>
  <dcterms:created xsi:type="dcterms:W3CDTF">2015-08-25T23:37:45Z</dcterms:created>
  <dcterms:modified xsi:type="dcterms:W3CDTF">2015-08-31T23:54:38Z</dcterms:modified>
</cp:coreProperties>
</file>